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D1195-6219-477A-A6A4-64AE64ED4E2B}" type="datetimeFigureOut">
              <a:rPr lang="ru-RU" smtClean="0"/>
              <a:t>29.10.2020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09A151-B201-45B1-AD78-BD578FC47B6A}" type="slidenum">
              <a:rPr lang="ru-RU" smtClean="0"/>
              <a:t>‹#›</a:t>
            </a:fld>
            <a:endParaRPr lang="ru-RU"/>
          </a:p>
        </p:txBody>
      </p:sp>
    </p:spTree>
    <p:extLst>
      <p:ext uri="{BB962C8B-B14F-4D97-AF65-F5344CB8AC3E}">
        <p14:creationId xmlns:p14="http://schemas.microsoft.com/office/powerpoint/2010/main" val="1840393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409A151-B201-45B1-AD78-BD578FC47B6A}" type="slidenum">
              <a:rPr lang="ru-RU" smtClean="0"/>
              <a:t>6</a:t>
            </a:fld>
            <a:endParaRPr lang="ru-RU"/>
          </a:p>
        </p:txBody>
      </p:sp>
    </p:spTree>
    <p:extLst>
      <p:ext uri="{BB962C8B-B14F-4D97-AF65-F5344CB8AC3E}">
        <p14:creationId xmlns:p14="http://schemas.microsoft.com/office/powerpoint/2010/main" val="2300064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409A151-B201-45B1-AD78-BD578FC47B6A}" type="slidenum">
              <a:rPr lang="ru-RU" smtClean="0"/>
              <a:t>7</a:t>
            </a:fld>
            <a:endParaRPr lang="ru-RU"/>
          </a:p>
        </p:txBody>
      </p:sp>
    </p:spTree>
    <p:extLst>
      <p:ext uri="{BB962C8B-B14F-4D97-AF65-F5344CB8AC3E}">
        <p14:creationId xmlns:p14="http://schemas.microsoft.com/office/powerpoint/2010/main" val="1753360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409A151-B201-45B1-AD78-BD578FC47B6A}" type="slidenum">
              <a:rPr lang="ru-RU" smtClean="0"/>
              <a:t>8</a:t>
            </a:fld>
            <a:endParaRPr lang="ru-RU"/>
          </a:p>
        </p:txBody>
      </p:sp>
    </p:spTree>
    <p:extLst>
      <p:ext uri="{BB962C8B-B14F-4D97-AF65-F5344CB8AC3E}">
        <p14:creationId xmlns:p14="http://schemas.microsoft.com/office/powerpoint/2010/main" val="2077273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F81445FB-2D51-4625-8486-F8240202AF09}" type="datetimeFigureOut">
              <a:rPr lang="ru-RU" smtClean="0"/>
              <a:t>29.10.2020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478DA50-1965-4635-9418-44A28E024ABA}"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8068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81445FB-2D51-4625-8486-F8240202AF09}" type="datetimeFigureOut">
              <a:rPr lang="ru-RU" smtClean="0"/>
              <a:t>29.10.2020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478DA50-1965-4635-9418-44A28E024ABA}" type="slidenum">
              <a:rPr lang="ru-RU" smtClean="0"/>
              <a:t>‹#›</a:t>
            </a:fld>
            <a:endParaRPr lang="ru-RU"/>
          </a:p>
        </p:txBody>
      </p:sp>
    </p:spTree>
    <p:extLst>
      <p:ext uri="{BB962C8B-B14F-4D97-AF65-F5344CB8AC3E}">
        <p14:creationId xmlns:p14="http://schemas.microsoft.com/office/powerpoint/2010/main" val="389060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81445FB-2D51-4625-8486-F8240202AF09}" type="datetimeFigureOut">
              <a:rPr lang="ru-RU" smtClean="0"/>
              <a:t>29.10.2020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478DA50-1965-4635-9418-44A28E024ABA}" type="slidenum">
              <a:rPr lang="ru-RU" smtClean="0"/>
              <a:t>‹#›</a:t>
            </a:fld>
            <a:endParaRPr lang="ru-R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0295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81445FB-2D51-4625-8486-F8240202AF09}" type="datetimeFigureOut">
              <a:rPr lang="ru-RU" smtClean="0"/>
              <a:t>29.10.2020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478DA50-1965-4635-9418-44A28E024ABA}" type="slidenum">
              <a:rPr lang="ru-RU" smtClean="0"/>
              <a:t>‹#›</a:t>
            </a:fld>
            <a:endParaRPr lang="ru-RU"/>
          </a:p>
        </p:txBody>
      </p:sp>
    </p:spTree>
    <p:extLst>
      <p:ext uri="{BB962C8B-B14F-4D97-AF65-F5344CB8AC3E}">
        <p14:creationId xmlns:p14="http://schemas.microsoft.com/office/powerpoint/2010/main" val="2108592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81445FB-2D51-4625-8486-F8240202AF09}" type="datetimeFigureOut">
              <a:rPr lang="ru-RU" smtClean="0"/>
              <a:t>29.10.2020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478DA50-1965-4635-9418-44A28E024ABA}"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9359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81445FB-2D51-4625-8486-F8240202AF09}" type="datetimeFigureOut">
              <a:rPr lang="ru-RU" smtClean="0"/>
              <a:t>29.10.2020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478DA50-1965-4635-9418-44A28E024ABA}" type="slidenum">
              <a:rPr lang="ru-RU" smtClean="0"/>
              <a:t>‹#›</a:t>
            </a:fld>
            <a:endParaRPr lang="ru-RU"/>
          </a:p>
        </p:txBody>
      </p:sp>
    </p:spTree>
    <p:extLst>
      <p:ext uri="{BB962C8B-B14F-4D97-AF65-F5344CB8AC3E}">
        <p14:creationId xmlns:p14="http://schemas.microsoft.com/office/powerpoint/2010/main" val="471916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smtClean="0"/>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81445FB-2D51-4625-8486-F8240202AF09}" type="datetimeFigureOut">
              <a:rPr lang="ru-RU" smtClean="0"/>
              <a:t>29.10.2020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478DA50-1965-4635-9418-44A28E024ABA}" type="slidenum">
              <a:rPr lang="ru-RU" smtClean="0"/>
              <a:t>‹#›</a:t>
            </a:fld>
            <a:endParaRPr lang="ru-RU"/>
          </a:p>
        </p:txBody>
      </p:sp>
    </p:spTree>
    <p:extLst>
      <p:ext uri="{BB962C8B-B14F-4D97-AF65-F5344CB8AC3E}">
        <p14:creationId xmlns:p14="http://schemas.microsoft.com/office/powerpoint/2010/main" val="320367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81445FB-2D51-4625-8486-F8240202AF09}" type="datetimeFigureOut">
              <a:rPr lang="ru-RU" smtClean="0"/>
              <a:t>29.10.2020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478DA50-1965-4635-9418-44A28E024ABA}" type="slidenum">
              <a:rPr lang="ru-RU" smtClean="0"/>
              <a:t>‹#›</a:t>
            </a:fld>
            <a:endParaRPr lang="ru-RU"/>
          </a:p>
        </p:txBody>
      </p:sp>
    </p:spTree>
    <p:extLst>
      <p:ext uri="{BB962C8B-B14F-4D97-AF65-F5344CB8AC3E}">
        <p14:creationId xmlns:p14="http://schemas.microsoft.com/office/powerpoint/2010/main" val="653569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445FB-2D51-4625-8486-F8240202AF09}" type="datetimeFigureOut">
              <a:rPr lang="ru-RU" smtClean="0"/>
              <a:t>29.10.2020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478DA50-1965-4635-9418-44A28E024ABA}" type="slidenum">
              <a:rPr lang="ru-RU" smtClean="0"/>
              <a:t>‹#›</a:t>
            </a:fld>
            <a:endParaRPr lang="ru-RU"/>
          </a:p>
        </p:txBody>
      </p:sp>
    </p:spTree>
    <p:extLst>
      <p:ext uri="{BB962C8B-B14F-4D97-AF65-F5344CB8AC3E}">
        <p14:creationId xmlns:p14="http://schemas.microsoft.com/office/powerpoint/2010/main" val="536711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81445FB-2D51-4625-8486-F8240202AF09}" type="datetimeFigureOut">
              <a:rPr lang="ru-RU" smtClean="0"/>
              <a:t>29.10.2020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478DA50-1965-4635-9418-44A28E024ABA}" type="slidenum">
              <a:rPr lang="ru-RU" smtClean="0"/>
              <a:t>‹#›</a:t>
            </a:fld>
            <a:endParaRPr lang="ru-RU"/>
          </a:p>
        </p:txBody>
      </p:sp>
    </p:spTree>
    <p:extLst>
      <p:ext uri="{BB962C8B-B14F-4D97-AF65-F5344CB8AC3E}">
        <p14:creationId xmlns:p14="http://schemas.microsoft.com/office/powerpoint/2010/main" val="3017810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81445FB-2D51-4625-8486-F8240202AF09}" type="datetimeFigureOut">
              <a:rPr lang="ru-RU" smtClean="0"/>
              <a:t>29.10.2020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478DA50-1965-4635-9418-44A28E024ABA}"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250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81445FB-2D51-4625-8486-F8240202AF09}" type="datetimeFigureOut">
              <a:rPr lang="ru-RU" smtClean="0"/>
              <a:t>29.10.2020</a:t>
            </a:fld>
            <a:endParaRPr lang="ru-R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478DA50-1965-4635-9418-44A28E024ABA}" type="slidenum">
              <a:rPr lang="ru-RU" smtClean="0"/>
              <a:t>‹#›</a:t>
            </a:fld>
            <a:endParaRPr lang="ru-RU"/>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99065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sz="3100" b="1" dirty="0" smtClean="0">
                <a:latin typeface="Times New Roman" panose="02020603050405020304" pitchFamily="18" charset="0"/>
                <a:cs typeface="Times New Roman" panose="02020603050405020304" pitchFamily="18" charset="0"/>
              </a:rPr>
              <a:t>Актуальные  </a:t>
            </a:r>
            <a:r>
              <a:rPr lang="ru-RU" sz="3100" b="1" dirty="0">
                <a:latin typeface="Times New Roman" panose="02020603050405020304" pitchFamily="18" charset="0"/>
                <a:cs typeface="Times New Roman" panose="02020603050405020304" pitchFamily="18" charset="0"/>
              </a:rPr>
              <a:t>проблемы   психологии спорта   в системе научных знаний</a:t>
            </a:r>
            <a:r>
              <a:rPr lang="ru-RU" dirty="0"/>
              <a:t/>
            </a:r>
            <a:br>
              <a:rPr lang="ru-RU" dirty="0"/>
            </a:br>
            <a:endParaRPr lang="ru-RU" dirty="0"/>
          </a:p>
        </p:txBody>
      </p:sp>
      <p:sp>
        <p:nvSpPr>
          <p:cNvPr id="3" name="Подзаголовок 2"/>
          <p:cNvSpPr>
            <a:spLocks noGrp="1"/>
          </p:cNvSpPr>
          <p:nvPr>
            <p:ph type="subTitle" idx="1"/>
          </p:nvPr>
        </p:nvSpPr>
        <p:spPr/>
        <p:txBody>
          <a:bodyPr>
            <a:normAutofit/>
          </a:bodyPr>
          <a:lstStyle/>
          <a:p>
            <a:pPr algn="ctr"/>
            <a:r>
              <a:rPr lang="ru-RU" sz="3200" b="1" dirty="0" smtClean="0">
                <a:latin typeface="Times New Roman" panose="02020603050405020304" pitchFamily="18" charset="0"/>
                <a:cs typeface="Times New Roman" panose="02020603050405020304" pitchFamily="18" charset="0"/>
              </a:rPr>
              <a:t>Лекция 4</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0430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632311"/>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Приведем практические рекомендации тренерам и спортсменам по предотвращению неблагоприятных психических состояний в тренировочных условиях и соревновательной деятельности.</a:t>
            </a:r>
          </a:p>
          <a:p>
            <a:pPr algn="just"/>
            <a:r>
              <a:rPr lang="ru-RU" dirty="0" smtClean="0">
                <a:latin typeface="Times New Roman" panose="02020603050405020304" pitchFamily="18" charset="0"/>
                <a:cs typeface="Times New Roman" panose="02020603050405020304" pitchFamily="18" charset="0"/>
              </a:rPr>
              <a:t>Тревожность</a:t>
            </a:r>
          </a:p>
          <a:p>
            <a:pPr algn="just"/>
            <a:r>
              <a:rPr lang="ru-RU" dirty="0" smtClean="0">
                <a:latin typeface="Times New Roman" panose="02020603050405020304" pitchFamily="18" charset="0"/>
                <a:cs typeface="Times New Roman" panose="02020603050405020304" pitchFamily="18" charset="0"/>
              </a:rPr>
              <a:t>Для предотвращения состояния тревожности у спортсменов рекомендуется:</a:t>
            </a:r>
          </a:p>
          <a:p>
            <a:pPr algn="just"/>
            <a:r>
              <a:rPr lang="ru-RU" dirty="0" smtClean="0">
                <a:latin typeface="Times New Roman" panose="02020603050405020304" pitchFamily="18" charset="0"/>
                <a:cs typeface="Times New Roman" panose="02020603050405020304" pitchFamily="18" charset="0"/>
              </a:rPr>
              <a:t>-  развитие волевых качеств (решительности, уверенности, самообладания);</a:t>
            </a:r>
          </a:p>
          <a:p>
            <a:pPr algn="just"/>
            <a:r>
              <a:rPr lang="ru-RU" dirty="0" smtClean="0">
                <a:latin typeface="Times New Roman" panose="02020603050405020304" pitchFamily="18" charset="0"/>
                <a:cs typeface="Times New Roman" panose="02020603050405020304" pitchFamily="18" charset="0"/>
              </a:rPr>
              <a:t>-  обеспечение спортсмена перед соревнованием необходимой информацией для принятия решений;</a:t>
            </a:r>
          </a:p>
          <a:p>
            <a:pPr algn="just"/>
            <a:r>
              <a:rPr lang="ru-RU" dirty="0" smtClean="0">
                <a:latin typeface="Times New Roman" panose="02020603050405020304" pitchFamily="18" charset="0"/>
                <a:cs typeface="Times New Roman" panose="02020603050405020304" pitchFamily="18" charset="0"/>
              </a:rPr>
              <a:t>-  формирование у спортсменов адекватной самооценки;</a:t>
            </a:r>
          </a:p>
          <a:p>
            <a:pPr algn="just"/>
            <a:r>
              <a:rPr lang="ru-RU" dirty="0" smtClean="0">
                <a:latin typeface="Times New Roman" panose="02020603050405020304" pitchFamily="18" charset="0"/>
                <a:cs typeface="Times New Roman" panose="02020603050405020304" pitchFamily="18" charset="0"/>
              </a:rPr>
              <a:t>-  развитие у спортсменов эмоциональной устойчивости;</a:t>
            </a:r>
          </a:p>
          <a:p>
            <a:pPr algn="just"/>
            <a:r>
              <a:rPr lang="ru-RU" dirty="0" smtClean="0">
                <a:latin typeface="Times New Roman" panose="02020603050405020304" pitchFamily="18" charset="0"/>
                <a:cs typeface="Times New Roman" panose="02020603050405020304" pitchFamily="18" charset="0"/>
              </a:rPr>
              <a:t>-  сбалансирование уровня притязаний с возможностями спортсмена;</a:t>
            </a:r>
          </a:p>
          <a:p>
            <a:pPr algn="just"/>
            <a:r>
              <a:rPr lang="ru-RU" dirty="0" smtClean="0">
                <a:latin typeface="Times New Roman" panose="02020603050405020304" pitchFamily="18" charset="0"/>
                <a:cs typeface="Times New Roman" panose="02020603050405020304" pitchFamily="18" charset="0"/>
              </a:rPr>
              <a:t>-  обеспечение страховки при выполнении упражнений и эмоциональной поддержки перед стартом.</a:t>
            </a:r>
          </a:p>
          <a:p>
            <a:pPr algn="just"/>
            <a:r>
              <a:rPr lang="ru-RU" dirty="0" smtClean="0">
                <a:latin typeface="Times New Roman" panose="02020603050405020304" pitchFamily="18" charset="0"/>
                <a:cs typeface="Times New Roman" panose="02020603050405020304" pitchFamily="18" charset="0"/>
              </a:rPr>
              <a:t>Фрустрация</a:t>
            </a:r>
          </a:p>
          <a:p>
            <a:pPr algn="just"/>
            <a:r>
              <a:rPr lang="ru-RU" dirty="0" smtClean="0">
                <a:latin typeface="Times New Roman" panose="02020603050405020304" pitchFamily="18" charset="0"/>
                <a:cs typeface="Times New Roman" panose="02020603050405020304" pitchFamily="18" charset="0"/>
              </a:rPr>
              <a:t>Поскольку состояние фрустрации возникает при ожидании спортсменом успеха в деятельности то, если достигнуть его не удается, для предотвращения этого состояния необходимо:</a:t>
            </a:r>
          </a:p>
          <a:p>
            <a:pPr algn="just"/>
            <a:r>
              <a:rPr lang="ru-RU" dirty="0" smtClean="0">
                <a:latin typeface="Times New Roman" panose="02020603050405020304" pitchFamily="18" charset="0"/>
                <a:cs typeface="Times New Roman" panose="02020603050405020304" pitchFamily="18" charset="0"/>
              </a:rPr>
              <a:t>-  предотвращение тревожности у лиц со слабой нервной системой;</a:t>
            </a:r>
          </a:p>
          <a:p>
            <a:pPr algn="just"/>
            <a:r>
              <a:rPr lang="ru-RU" dirty="0" smtClean="0">
                <a:latin typeface="Times New Roman" panose="02020603050405020304" pitchFamily="18" charset="0"/>
                <a:cs typeface="Times New Roman" panose="02020603050405020304" pitchFamily="18" charset="0"/>
              </a:rPr>
              <a:t>-  предотвращение агрессии у лиц с сильной нервной системой;</a:t>
            </a:r>
          </a:p>
          <a:p>
            <a:pPr algn="just"/>
            <a:r>
              <a:rPr lang="ru-RU" dirty="0" smtClean="0">
                <a:latin typeface="Times New Roman" panose="02020603050405020304" pitchFamily="18" charset="0"/>
                <a:cs typeface="Times New Roman" panose="02020603050405020304" pitchFamily="18" charset="0"/>
              </a:rPr>
              <a:t>- сбалансирование уровня притязаний у спортсмена с его возможностями на данный момент;</a:t>
            </a:r>
          </a:p>
          <a:p>
            <a:pPr algn="just"/>
            <a:r>
              <a:rPr lang="ru-RU" dirty="0" smtClean="0">
                <a:latin typeface="Times New Roman" panose="02020603050405020304" pitchFamily="18" charset="0"/>
                <a:cs typeface="Times New Roman" panose="02020603050405020304" pitchFamily="18" charset="0"/>
              </a:rPr>
              <a:t>- избегание повторных </a:t>
            </a:r>
            <a:r>
              <a:rPr lang="ru-RU" dirty="0" err="1" smtClean="0">
                <a:latin typeface="Times New Roman" panose="02020603050405020304" pitchFamily="18" charset="0"/>
                <a:cs typeface="Times New Roman" panose="02020603050405020304" pitchFamily="18" charset="0"/>
              </a:rPr>
              <a:t>неудовлетворений</a:t>
            </a:r>
            <a:r>
              <a:rPr lang="ru-RU" dirty="0" smtClean="0">
                <a:latin typeface="Times New Roman" panose="02020603050405020304" pitchFamily="18" charset="0"/>
                <a:cs typeface="Times New Roman" panose="02020603050405020304" pitchFamily="18" charset="0"/>
              </a:rPr>
              <a:t> спортсмена при разучивании сложных упражнений, при выступлении на соревнованиях;</a:t>
            </a:r>
          </a:p>
          <a:p>
            <a:pPr algn="just"/>
            <a:r>
              <a:rPr lang="ru-RU" dirty="0" smtClean="0">
                <a:latin typeface="Times New Roman" panose="02020603050405020304" pitchFamily="18" charset="0"/>
                <a:cs typeface="Times New Roman" panose="02020603050405020304" pitchFamily="18" charset="0"/>
              </a:rPr>
              <a:t>-  снижение эмоциональной возбудимости спортсмена;</a:t>
            </a:r>
          </a:p>
          <a:p>
            <a:pPr algn="just"/>
            <a:r>
              <a:rPr lang="ru-RU" dirty="0" smtClean="0">
                <a:latin typeface="Times New Roman" panose="02020603050405020304" pitchFamily="18" charset="0"/>
                <a:cs typeface="Times New Roman" panose="02020603050405020304" pitchFamily="18" charset="0"/>
              </a:rPr>
              <a:t>-  развитие волевых качеств (настойчивости, упорства, терпеливости).</a:t>
            </a:r>
          </a:p>
        </p:txBody>
      </p:sp>
    </p:spTree>
    <p:extLst>
      <p:ext uri="{BB962C8B-B14F-4D97-AF65-F5344CB8AC3E}">
        <p14:creationId xmlns:p14="http://schemas.microsoft.com/office/powerpoint/2010/main" val="2935873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64621"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Монотония</a:t>
            </a:r>
          </a:p>
          <a:p>
            <a:pPr algn="just"/>
            <a:r>
              <a:rPr lang="ru-RU" dirty="0" smtClean="0">
                <a:latin typeface="Times New Roman" panose="02020603050405020304" pitchFamily="18" charset="0"/>
                <a:cs typeface="Times New Roman" panose="02020603050405020304" pitchFamily="18" charset="0"/>
              </a:rPr>
              <a:t>Для предотвращения этого состояния рекомендуется:</a:t>
            </a:r>
          </a:p>
          <a:p>
            <a:pPr algn="just"/>
            <a:r>
              <a:rPr lang="ru-RU" dirty="0" smtClean="0">
                <a:latin typeface="Times New Roman" panose="02020603050405020304" pitchFamily="18" charset="0"/>
                <a:cs typeface="Times New Roman" panose="02020603050405020304" pitchFamily="18" charset="0"/>
              </a:rPr>
              <a:t>-  разнообразие содержания тренировочных занятий;</a:t>
            </a:r>
          </a:p>
          <a:p>
            <a:pPr algn="just"/>
            <a:r>
              <a:rPr lang="ru-RU" dirty="0" smtClean="0">
                <a:latin typeface="Times New Roman" panose="02020603050405020304" pitchFamily="18" charset="0"/>
                <a:cs typeface="Times New Roman" panose="02020603050405020304" pitchFamily="18" charset="0"/>
              </a:rPr>
              <a:t>- включение элементов новизны в тренировочные занятия;</a:t>
            </a:r>
          </a:p>
          <a:p>
            <a:pPr algn="just"/>
            <a:r>
              <a:rPr lang="ru-RU" dirty="0" smtClean="0">
                <a:latin typeface="Times New Roman" panose="02020603050405020304" pitchFamily="18" charset="0"/>
                <a:cs typeface="Times New Roman" panose="02020603050405020304" pitchFamily="18" charset="0"/>
              </a:rPr>
              <a:t>-  проведение тренировочных занятий в меняющихся условиях, на различных спортивных базах;</a:t>
            </a:r>
          </a:p>
          <a:p>
            <a:pPr algn="just"/>
            <a:r>
              <a:rPr lang="ru-RU" dirty="0" smtClean="0">
                <a:latin typeface="Times New Roman" panose="02020603050405020304" pitchFamily="18" charset="0"/>
                <a:cs typeface="Times New Roman" panose="02020603050405020304" pitchFamily="18" charset="0"/>
              </a:rPr>
              <a:t>-  проведение тренировочных занятий самостоятельно, без контроля со стороны тренера;</a:t>
            </a:r>
          </a:p>
          <a:p>
            <a:pPr algn="just"/>
            <a:r>
              <a:rPr lang="ru-RU" dirty="0" smtClean="0">
                <a:latin typeface="Times New Roman" panose="02020603050405020304" pitchFamily="18" charset="0"/>
                <a:cs typeface="Times New Roman" panose="02020603050405020304" pitchFamily="18" charset="0"/>
              </a:rPr>
              <a:t>-  усиление мотивации занимающихся;</a:t>
            </a:r>
          </a:p>
          <a:p>
            <a:pPr algn="just"/>
            <a:r>
              <a:rPr lang="ru-RU" dirty="0" smtClean="0">
                <a:latin typeface="Times New Roman" panose="02020603050405020304" pitchFamily="18" charset="0"/>
                <a:cs typeface="Times New Roman" panose="02020603050405020304" pitchFamily="18" charset="0"/>
              </a:rPr>
              <a:t>-  установление поэтапных целей, разбивание тренировочного задания на серии;</a:t>
            </a:r>
          </a:p>
          <a:p>
            <a:pPr algn="just"/>
            <a:r>
              <a:rPr lang="ru-RU" dirty="0" smtClean="0">
                <a:latin typeface="Times New Roman" panose="02020603050405020304" pitchFamily="18" charset="0"/>
                <a:cs typeface="Times New Roman" panose="02020603050405020304" pitchFamily="18" charset="0"/>
              </a:rPr>
              <a:t>-  увеличение темпа работы на занятиях;</a:t>
            </a:r>
          </a:p>
          <a:p>
            <a:pPr algn="just"/>
            <a:r>
              <a:rPr lang="ru-RU" dirty="0" smtClean="0">
                <a:latin typeface="Times New Roman" panose="02020603050405020304" pitchFamily="18" charset="0"/>
                <a:cs typeface="Times New Roman" panose="02020603050405020304" pitchFamily="18" charset="0"/>
              </a:rPr>
              <a:t>-  чередование выполняемой работы на тренировочном занятии.</a:t>
            </a:r>
          </a:p>
          <a:p>
            <a:pPr algn="just"/>
            <a:r>
              <a:rPr lang="ru-RU" dirty="0" smtClean="0">
                <a:latin typeface="Times New Roman" panose="02020603050405020304" pitchFamily="18" charset="0"/>
                <a:cs typeface="Times New Roman" panose="02020603050405020304" pitchFamily="18" charset="0"/>
              </a:rPr>
              <a:t>•  Психическое пресыщение</a:t>
            </a:r>
          </a:p>
          <a:p>
            <a:pPr algn="just"/>
            <a:r>
              <a:rPr lang="ru-RU" dirty="0" smtClean="0">
                <a:latin typeface="Times New Roman" panose="02020603050405020304" pitchFamily="18" charset="0"/>
                <a:cs typeface="Times New Roman" panose="02020603050405020304" pitchFamily="18" charset="0"/>
              </a:rPr>
              <a:t>Состояние пресыщения может возникать вслед за монотонней и развиваться самостоятельно. Основной путь предотвращения психического пресыщения - правильно организованный тренировочный процесс при использовании различных форм переменности - волнообразной, ударной, маятникообразной. Тренер дол-жен контролировать ответную реакцию организма на тренировочную нагрузку и при первых появлениях признаков </a:t>
            </a:r>
            <a:r>
              <a:rPr lang="ru-RU" dirty="0" err="1" smtClean="0">
                <a:latin typeface="Times New Roman" panose="02020603050405020304" pitchFamily="18" charset="0"/>
                <a:cs typeface="Times New Roman" panose="02020603050405020304" pitchFamily="18" charset="0"/>
              </a:rPr>
              <a:t>монотонии</a:t>
            </a:r>
            <a:r>
              <a:rPr lang="ru-RU" dirty="0" smtClean="0">
                <a:latin typeface="Times New Roman" panose="02020603050405020304" pitchFamily="18" charset="0"/>
                <a:cs typeface="Times New Roman" panose="02020603050405020304" pitchFamily="18" charset="0"/>
              </a:rPr>
              <a:t> и психического пресыщения пересмотреть содержание занятия.</a:t>
            </a:r>
          </a:p>
          <a:p>
            <a:pPr algn="just"/>
            <a:r>
              <a:rPr lang="ru-RU" dirty="0" smtClean="0">
                <a:latin typeface="Times New Roman" panose="02020603050405020304" pitchFamily="18" charset="0"/>
                <a:cs typeface="Times New Roman" panose="02020603050405020304" pitchFamily="18" charset="0"/>
              </a:rPr>
              <a:t>•  Страх</a:t>
            </a:r>
          </a:p>
          <a:p>
            <a:pPr algn="just"/>
            <a:r>
              <a:rPr lang="ru-RU" dirty="0" smtClean="0">
                <a:latin typeface="Times New Roman" panose="02020603050405020304" pitchFamily="18" charset="0"/>
                <a:cs typeface="Times New Roman" panose="02020603050405020304" pitchFamily="18" charset="0"/>
              </a:rPr>
              <a:t>В качестве основных мер для предотвращения состояния страха рекомендуется:</a:t>
            </a:r>
          </a:p>
          <a:p>
            <a:pPr algn="just"/>
            <a:r>
              <a:rPr lang="ru-RU" dirty="0" smtClean="0">
                <a:latin typeface="Times New Roman" panose="02020603050405020304" pitchFamily="18" charset="0"/>
                <a:cs typeface="Times New Roman" panose="02020603050405020304" pitchFamily="18" charset="0"/>
              </a:rPr>
              <a:t>-  обязательное соблюдение в тренировочном процессе принципов доступности, последовательности, </a:t>
            </a:r>
            <a:r>
              <a:rPr lang="ru-RU" dirty="0" err="1" smtClean="0">
                <a:latin typeface="Times New Roman" panose="02020603050405020304" pitchFamily="18" charset="0"/>
                <a:cs typeface="Times New Roman" panose="02020603050405020304" pitchFamily="18" charset="0"/>
              </a:rPr>
              <a:t>алгоритмиза¬ции</a:t>
            </a:r>
            <a:r>
              <a:rPr lang="ru-RU" dirty="0" smtClean="0">
                <a:latin typeface="Times New Roman" panose="02020603050405020304" pitchFamily="18" charset="0"/>
                <a:cs typeface="Times New Roman" panose="02020603050405020304" pitchFamily="18" charset="0"/>
              </a:rPr>
              <a:t> обучения;</a:t>
            </a:r>
          </a:p>
          <a:p>
            <a:pPr algn="just"/>
            <a:r>
              <a:rPr lang="ru-RU" dirty="0" smtClean="0">
                <a:latin typeface="Times New Roman" panose="02020603050405020304" pitchFamily="18" charset="0"/>
                <a:cs typeface="Times New Roman" panose="02020603050405020304" pitchFamily="18" charset="0"/>
              </a:rPr>
              <a:t>- учет степени готовности (физической, координационной, психической) перед разучиванием сложных новых упражнений;</a:t>
            </a:r>
          </a:p>
          <a:p>
            <a:pPr algn="just"/>
            <a:r>
              <a:rPr lang="ru-RU" dirty="0" smtClean="0">
                <a:latin typeface="Times New Roman" panose="02020603050405020304" pitchFamily="18" charset="0"/>
                <a:cs typeface="Times New Roman" panose="02020603050405020304" pitchFamily="18" charset="0"/>
              </a:rPr>
              <a:t>-  развитие волевых качеств у спортсменов (смелости, </a:t>
            </a:r>
            <a:r>
              <a:rPr lang="ru-RU" dirty="0" err="1" smtClean="0">
                <a:latin typeface="Times New Roman" panose="02020603050405020304" pitchFamily="18" charset="0"/>
                <a:cs typeface="Times New Roman" panose="02020603050405020304" pitchFamily="18" charset="0"/>
              </a:rPr>
              <a:t>ре¬шительности</a:t>
            </a:r>
            <a:r>
              <a:rPr lang="ru-RU" dirty="0" smtClean="0">
                <a:latin typeface="Times New Roman" panose="02020603050405020304" pitchFamily="18" charset="0"/>
                <a:cs typeface="Times New Roman" panose="02020603050405020304" pitchFamily="18" charset="0"/>
              </a:rPr>
              <a:t>, уверенности);</a:t>
            </a:r>
          </a:p>
          <a:p>
            <a:pPr algn="just"/>
            <a:r>
              <a:rPr lang="ru-RU" dirty="0" smtClean="0">
                <a:latin typeface="Times New Roman" panose="02020603050405020304" pitchFamily="18" charset="0"/>
                <a:cs typeface="Times New Roman" panose="02020603050405020304" pitchFamily="18" charset="0"/>
              </a:rPr>
              <a:t>-  предупреждение травматизма на занятиях и соревнованиях;</a:t>
            </a:r>
          </a:p>
          <a:p>
            <a:pPr algn="just"/>
            <a:r>
              <a:rPr lang="ru-RU" dirty="0" smtClean="0">
                <a:latin typeface="Times New Roman" panose="02020603050405020304" pitchFamily="18" charset="0"/>
                <a:cs typeface="Times New Roman" panose="02020603050405020304" pitchFamily="18" charset="0"/>
              </a:rPr>
              <a:t>-  использование внушения и самовнушения перед </a:t>
            </a:r>
            <a:r>
              <a:rPr lang="ru-RU" dirty="0" err="1" smtClean="0">
                <a:latin typeface="Times New Roman" panose="02020603050405020304" pitchFamily="18" charset="0"/>
                <a:cs typeface="Times New Roman" panose="02020603050405020304" pitchFamily="18" charset="0"/>
              </a:rPr>
              <a:t>выполне¬нием</a:t>
            </a:r>
            <a:r>
              <a:rPr lang="ru-RU" dirty="0" smtClean="0">
                <a:latin typeface="Times New Roman" panose="02020603050405020304" pitchFamily="18" charset="0"/>
                <a:cs typeface="Times New Roman" panose="02020603050405020304" pitchFamily="18" charset="0"/>
              </a:rPr>
              <a:t> опасных упражнений, перед встречей с сильным соперником.</a:t>
            </a:r>
          </a:p>
        </p:txBody>
      </p:sp>
    </p:spTree>
    <p:extLst>
      <p:ext uri="{BB962C8B-B14F-4D97-AF65-F5344CB8AC3E}">
        <p14:creationId xmlns:p14="http://schemas.microsoft.com/office/powerpoint/2010/main" val="4044545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2308324"/>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Стресс</a:t>
            </a:r>
          </a:p>
          <a:p>
            <a:pPr algn="just"/>
            <a:r>
              <a:rPr lang="ru-RU" dirty="0" smtClean="0">
                <a:latin typeface="Times New Roman" panose="02020603050405020304" pitchFamily="18" charset="0"/>
                <a:cs typeface="Times New Roman" panose="02020603050405020304" pitchFamily="18" charset="0"/>
              </a:rPr>
              <a:t>Для предотвращения возникновения у спортсмена стрессового состояния рекомендуется:</a:t>
            </a:r>
          </a:p>
          <a:p>
            <a:pPr algn="just"/>
            <a:r>
              <a:rPr lang="ru-RU" dirty="0" smtClean="0">
                <a:latin typeface="Times New Roman" panose="02020603050405020304" pitchFamily="18" charset="0"/>
                <a:cs typeface="Times New Roman" panose="02020603050405020304" pitchFamily="18" charset="0"/>
              </a:rPr>
              <a:t>-  исключение чрезвычайных внешних раздражителей, внешних грубых воздействий, высоких физических </a:t>
            </a:r>
            <a:r>
              <a:rPr lang="ru-RU" smtClean="0">
                <a:latin typeface="Times New Roman" panose="02020603050405020304" pitchFamily="18" charset="0"/>
                <a:cs typeface="Times New Roman" panose="02020603050405020304" pitchFamily="18" charset="0"/>
              </a:rPr>
              <a:t>и психических </a:t>
            </a:r>
            <a:r>
              <a:rPr lang="ru-RU" dirty="0" smtClean="0">
                <a:latin typeface="Times New Roman" panose="02020603050405020304" pitchFamily="18" charset="0"/>
                <a:cs typeface="Times New Roman" panose="02020603050405020304" pitchFamily="18" charset="0"/>
              </a:rPr>
              <a:t>нагрузок перед стартом;</a:t>
            </a:r>
          </a:p>
          <a:p>
            <a:pPr algn="just"/>
            <a:r>
              <a:rPr lang="ru-RU" dirty="0" smtClean="0">
                <a:latin typeface="Times New Roman" panose="02020603050405020304" pitchFamily="18" charset="0"/>
                <a:cs typeface="Times New Roman" panose="02020603050405020304" pitchFamily="18" charset="0"/>
              </a:rPr>
              <a:t>-  сбалансирование притязаний спортсмена с его возможностями;</a:t>
            </a:r>
          </a:p>
          <a:p>
            <a:pPr algn="just"/>
            <a:r>
              <a:rPr lang="ru-RU" dirty="0" smtClean="0">
                <a:latin typeface="Times New Roman" panose="02020603050405020304" pitchFamily="18" charset="0"/>
                <a:cs typeface="Times New Roman" panose="02020603050405020304" pitchFamily="18" charset="0"/>
              </a:rPr>
              <a:t>-  развитие волевых качеств у спортсменов (уверенности, решительности, самообладания);</a:t>
            </a:r>
          </a:p>
          <a:p>
            <a:pPr algn="just"/>
            <a:r>
              <a:rPr lang="ru-RU" dirty="0" smtClean="0">
                <a:latin typeface="Times New Roman" panose="02020603050405020304" pitchFamily="18" charset="0"/>
                <a:cs typeface="Times New Roman" panose="02020603050405020304" pitchFamily="18" charset="0"/>
              </a:rPr>
              <a:t>-  исключение чрезмерного внешнего стимулирования спортсменов перед соревнованиями;</a:t>
            </a:r>
          </a:p>
          <a:p>
            <a:pPr algn="just"/>
            <a:r>
              <a:rPr lang="ru-RU" dirty="0" smtClean="0">
                <a:latin typeface="Times New Roman" panose="02020603050405020304" pitchFamily="18" charset="0"/>
                <a:cs typeface="Times New Roman" panose="02020603050405020304" pitchFamily="18" charset="0"/>
              </a:rPr>
              <a:t>-  повышение у спортсменов устойчивости к стрессу.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7630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110405"/>
            <a:ext cx="12192000" cy="6863417"/>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В современных условиях жизни человека достижение им успехов в деятельности на производстве, в совместном труде, в быту, в общении в значительной мере зависит от умения регулировать свое поведение, сдерживать свои чувства, контролировать настроение, считаясь с требованиями окружающих и ситуации. Это умение частично достигается за счет воспитания в семье, предъявления требований в школе, вузе, в повседневном труде, во взаимодействии с другими людьми. Но этого явно недостаточно. Чтобы овладеть методами </a:t>
            </a:r>
            <a:r>
              <a:rPr lang="ru-RU" sz="2000" dirty="0" err="1" smtClean="0">
                <a:latin typeface="Times New Roman" panose="02020603050405020304" pitchFamily="18" charset="0"/>
                <a:cs typeface="Times New Roman" panose="02020603050405020304" pitchFamily="18" charset="0"/>
              </a:rPr>
              <a:t>саморегуляции</a:t>
            </a:r>
            <a:r>
              <a:rPr lang="ru-RU" sz="2000" dirty="0" smtClean="0">
                <a:latin typeface="Times New Roman" panose="02020603050405020304" pitchFamily="18" charset="0"/>
                <a:cs typeface="Times New Roman" panose="02020603050405020304" pitchFamily="18" charset="0"/>
              </a:rPr>
              <a:t>, необходимо специальное обучение, которое, к сожалению, за редким исключением, не проводится, хотя значимость его трудно переоценить. Это относится целиком и полностью к такому сложному и важному виду человеческой деятельности, как спорт. Проведение соревнований, где от спортсмена требуется полная отдача, работа на пределе своих возможностей создает ситуации, в которых спортсмену необходимо регулировать свое состояние. Если физические нагрузки велики, а спортсмен плохо управляет своим состоянием, возникает чрезмерное психическое напряжение, которое снижает эффективность деятельности, приводит к ее дезорганизации, а в результате к проигрышу, что может привести к потере уверенности в себе, к депрессии.</a:t>
            </a:r>
          </a:p>
          <a:p>
            <a:pPr algn="just"/>
            <a:r>
              <a:rPr lang="ru-RU" sz="2000" dirty="0" smtClean="0">
                <a:latin typeface="Times New Roman" panose="02020603050405020304" pitchFamily="18" charset="0"/>
                <a:cs typeface="Times New Roman" panose="02020603050405020304" pitchFamily="18" charset="0"/>
              </a:rPr>
              <a:t>Бесспорно, что как среди слагаемых успеха, так и среди причин поражения в спортивном соревновании определенная доля принадлежит психическому состоянию спортсмена перед и во время соревнования. Современный уровень науки о спорте позволяет признать зависимость результативности и надежности соревновательной деятельности спортсмена от его психического состояния, предшествующего или сопровождающего ее.</a:t>
            </a:r>
          </a:p>
          <a:p>
            <a:pPr algn="just"/>
            <a:r>
              <a:rPr lang="ru-RU" sz="2000" dirty="0" smtClean="0">
                <a:latin typeface="Times New Roman" panose="02020603050405020304" pitchFamily="18" charset="0"/>
                <a:cs typeface="Times New Roman" panose="02020603050405020304" pitchFamily="18" charset="0"/>
              </a:rPr>
              <a:t>В настоящее время в споре равных по своим физическим, техническим, тактическим возможностям атлетов, как правило, выигрывает тот, кто лучше умеет управлять своим психическим состоянием, кто психологически более устойчив против воздействия различных стресс-факторов, кто обладает способностью к самоконтролю и </a:t>
            </a:r>
            <a:r>
              <a:rPr lang="ru-RU" sz="2000" dirty="0" err="1" smtClean="0">
                <a:latin typeface="Times New Roman" panose="02020603050405020304" pitchFamily="18" charset="0"/>
                <a:cs typeface="Times New Roman" panose="02020603050405020304" pitchFamily="18" charset="0"/>
              </a:rPr>
              <a:t>саморегуляции</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6146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247864"/>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Но не только соревновательная деятельность предъявляет высокие требования к умению управлять своим состоянием. Не меньшее значение имеет способность к самоконтролю, </a:t>
            </a:r>
            <a:r>
              <a:rPr lang="ru-RU" sz="2000" dirty="0" err="1" smtClean="0">
                <a:latin typeface="Times New Roman" panose="02020603050405020304" pitchFamily="18" charset="0"/>
                <a:cs typeface="Times New Roman" panose="02020603050405020304" pitchFamily="18" charset="0"/>
              </a:rPr>
              <a:t>саморегуляции</a:t>
            </a:r>
            <a:r>
              <a:rPr lang="ru-RU" sz="2000" dirty="0" smtClean="0">
                <a:latin typeface="Times New Roman" panose="02020603050405020304" pitchFamily="18" charset="0"/>
                <a:cs typeface="Times New Roman" panose="02020603050405020304" pitchFamily="18" charset="0"/>
              </a:rPr>
              <a:t> и в тренировочном процессе.</a:t>
            </a:r>
          </a:p>
          <a:p>
            <a:pPr algn="just"/>
            <a:r>
              <a:rPr lang="ru-RU" sz="2000" dirty="0" smtClean="0">
                <a:latin typeface="Times New Roman" panose="02020603050405020304" pitchFamily="18" charset="0"/>
                <a:cs typeface="Times New Roman" panose="02020603050405020304" pitchFamily="18" charset="0"/>
              </a:rPr>
              <a:t>Современный спорт характеризуется значительным увеличением тренировочных нагрузок, в отдельных видах спорта - в 4-5 раз. Это, в свою очередь, привело к возрастанию психических нагрузок. Монотонность тренировочного процесса, вызванная многократным повторением одних и тех же упражнений, движений, способствующих их совершенствованию, однообразие обстановки тренировки вызывают не только физическое утомление, но и огромное психическое напряжение. Это требует тщательно продуманной, систематической психологической подготовки, одним из составляющих которой является обучение спортсменов методам самоконтроля и </a:t>
            </a:r>
            <a:r>
              <a:rPr lang="ru-RU" sz="2000" dirty="0" err="1" smtClean="0">
                <a:latin typeface="Times New Roman" panose="02020603050405020304" pitchFamily="18" charset="0"/>
                <a:cs typeface="Times New Roman" panose="02020603050405020304" pitchFamily="18" charset="0"/>
              </a:rPr>
              <a:t>психорегуляции</a:t>
            </a:r>
            <a:r>
              <a:rPr lang="ru-RU" sz="2000" dirty="0" smtClean="0">
                <a:latin typeface="Times New Roman" panose="02020603050405020304" pitchFamily="18" charset="0"/>
                <a:cs typeface="Times New Roman" panose="02020603050405020304" pitchFamily="18" charset="0"/>
              </a:rPr>
              <a:t>.</a:t>
            </a:r>
          </a:p>
          <a:p>
            <a:pPr algn="just"/>
            <a:r>
              <a:rPr lang="ru-RU" sz="2000" dirty="0" smtClean="0">
                <a:latin typeface="Times New Roman" panose="02020603050405020304" pitchFamily="18" charset="0"/>
                <a:cs typeface="Times New Roman" panose="02020603050405020304" pitchFamily="18" charset="0"/>
              </a:rPr>
              <a:t>Возникновение того или иного состояния - явление довольно частое в спортивной практике, обусловленное причинами объективного и субъективного характера. К субъективным причинам относятся: предстоящее выступление в соревновании, недостаточная подготовленность спортсмена, ответственность за выступление на соревновании, неуверенность в успешном выступлении, состояние здоровья (неудовлетворительное), излишняя возбудимость и тревожность как личностные качества, индивидуально-психологические </a:t>
            </a:r>
            <a:r>
              <a:rPr lang="ru-RU" sz="2000" dirty="0" err="1" smtClean="0">
                <a:latin typeface="Times New Roman" panose="02020603050405020304" pitchFamily="18" charset="0"/>
                <a:cs typeface="Times New Roman" panose="02020603050405020304" pitchFamily="18" charset="0"/>
              </a:rPr>
              <a:t>осо¬бенности</a:t>
            </a:r>
            <a:r>
              <a:rPr lang="ru-RU" sz="2000" dirty="0" smtClean="0">
                <a:latin typeface="Times New Roman" panose="02020603050405020304" pitchFamily="18" charset="0"/>
                <a:cs typeface="Times New Roman" panose="02020603050405020304" pitchFamily="18" charset="0"/>
              </a:rPr>
              <a:t> личности, удачное и неудачное выступление в предыдущих стартах и в первых стартах настоящего соревнования, отношение спортсмена к неудачам. К объективным причинам относятся: сила соперников, организация </a:t>
            </a:r>
            <a:r>
              <a:rPr lang="ru-RU" sz="2000" dirty="0" err="1" smtClean="0">
                <a:latin typeface="Times New Roman" panose="02020603050405020304" pitchFamily="18" charset="0"/>
                <a:cs typeface="Times New Roman" panose="02020603050405020304" pitchFamily="18" charset="0"/>
              </a:rPr>
              <a:t>соревнова¬ния</a:t>
            </a:r>
            <a:r>
              <a:rPr lang="ru-RU" sz="2000" dirty="0" smtClean="0">
                <a:latin typeface="Times New Roman" panose="02020603050405020304" pitchFamily="18" charset="0"/>
                <a:cs typeface="Times New Roman" panose="02020603050405020304" pitchFamily="18" charset="0"/>
              </a:rPr>
              <a:t>, необъективное судейство, поведение тренера на соревновании или отсутствие его на соревновании, настрой </a:t>
            </a:r>
            <a:r>
              <a:rPr lang="ru-RU" sz="2000" dirty="0" err="1" smtClean="0">
                <a:latin typeface="Times New Roman" panose="02020603050405020304" pitchFamily="18" charset="0"/>
                <a:cs typeface="Times New Roman" panose="02020603050405020304" pitchFamily="18" charset="0"/>
              </a:rPr>
              <a:t>коман¬ды</a:t>
            </a:r>
            <a:r>
              <a:rPr lang="ru-RU" sz="2000" dirty="0" smtClean="0">
                <a:latin typeface="Times New Roman" panose="02020603050405020304" pitchFamily="18" charset="0"/>
                <a:cs typeface="Times New Roman" panose="02020603050405020304" pitchFamily="18" charset="0"/>
              </a:rPr>
              <a:t>, неправильно организованная предсоревновательная </a:t>
            </a:r>
            <a:r>
              <a:rPr lang="ru-RU" sz="2000" dirty="0" err="1" smtClean="0">
                <a:latin typeface="Times New Roman" panose="02020603050405020304" pitchFamily="18" charset="0"/>
                <a:cs typeface="Times New Roman" panose="02020603050405020304" pitchFamily="18" charset="0"/>
              </a:rPr>
              <a:t>под¬готовка</a:t>
            </a:r>
            <a:r>
              <a:rPr lang="ru-RU" sz="20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9932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6863417"/>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Сегодня в спортивной практике распространено явление, когда спортсмены выступают в соревнованиях, недостаточно к тому подготовленные - физически, технически, тактически, психологически. Это становится очевидно уже в период непосредственной подготовки к соревнованию. У спортсмена появляется нежелание выступать в соревновании, что вызывает естественную для такого случая реакцию организма, не обеспечивающую мобилизационную готовность спортсмена к стартам. В результате формируется неблагоприятное психическое состояние неуверенности, тревожности, боязни, апатии. К сожалению, многие тренеры не придают этому значения и включают спортсмена в команду. Естественно, что выступление спортсмена с недостаточной подготовкой не будет успешным и вызовет после соревнования отрицательные эмоции. Тренеру необходима достаточно полная информация об отношении спортсмена к предстоящему соревнованию. Неоднократные выступления спортсмена при недостаточной подготовленности приводят к закреплению отрицательных эмоций, нежеланию выступать в соревнованиях и постоянному возникновению неблагоприятных предстартовых состояний по принципу условного рефлекса.</a:t>
            </a:r>
          </a:p>
          <a:p>
            <a:pPr algn="just"/>
            <a:r>
              <a:rPr lang="ru-RU" sz="2000" dirty="0" smtClean="0">
                <a:latin typeface="Times New Roman" panose="02020603050405020304" pitchFamily="18" charset="0"/>
                <a:cs typeface="Times New Roman" panose="02020603050405020304" pitchFamily="18" charset="0"/>
              </a:rPr>
              <a:t>Возникновение неблагоприятных эмоциональных состояний, как обусловленных отрицательными свойствами личности, так и ситуативных, вызванных экстремальными (особо сложными) условиями деятельности, делает необходимой разработку средств их предупреждения и регуляции, а также воспитания эмоциональных свойств личности, способствующих высокой эмоциональной устойчивости.</a:t>
            </a:r>
          </a:p>
          <a:p>
            <a:pPr algn="just"/>
            <a:r>
              <a:rPr lang="ru-RU" sz="2000" dirty="0" smtClean="0">
                <a:latin typeface="Times New Roman" panose="02020603050405020304" pitchFamily="18" charset="0"/>
                <a:cs typeface="Times New Roman" panose="02020603050405020304" pitchFamily="18" charset="0"/>
              </a:rPr>
              <a:t>  </a:t>
            </a:r>
            <a:r>
              <a:rPr lang="ru-RU" sz="2000" b="1" dirty="0" smtClean="0">
                <a:latin typeface="Times New Roman" panose="02020603050405020304" pitchFamily="18" charset="0"/>
                <a:cs typeface="Times New Roman" panose="02020603050405020304" pitchFamily="18" charset="0"/>
              </a:rPr>
              <a:t>НЕБЛАГОПРИЯТНЫЕ ПСИХИЧЕСКИЕ СОСТОЯНИЯ СПОРТСМЕНОВ</a:t>
            </a:r>
          </a:p>
          <a:p>
            <a:pPr algn="just"/>
            <a:r>
              <a:rPr lang="ru-RU" sz="2000" dirty="0" smtClean="0">
                <a:latin typeface="Times New Roman" panose="02020603050405020304" pitchFamily="18" charset="0"/>
                <a:cs typeface="Times New Roman" panose="02020603050405020304" pitchFamily="18" charset="0"/>
              </a:rPr>
              <a:t>1. Общее понятие о психических состояниях, их характеристика</a:t>
            </a:r>
          </a:p>
          <a:p>
            <a:pPr algn="just"/>
            <a:r>
              <a:rPr lang="ru-RU" sz="2000" dirty="0" smtClean="0">
                <a:latin typeface="Times New Roman" panose="02020603050405020304" pitchFamily="18" charset="0"/>
                <a:cs typeface="Times New Roman" panose="02020603050405020304" pitchFamily="18" charset="0"/>
              </a:rPr>
              <a:t>Психическое состояние - это психическая деятельность в определенном промежутке времени, показывающая </a:t>
            </a:r>
            <a:r>
              <a:rPr lang="ru-RU" sz="2000" dirty="0" err="1" smtClean="0">
                <a:latin typeface="Times New Roman" panose="02020603050405020304" pitchFamily="18" charset="0"/>
                <a:cs typeface="Times New Roman" panose="02020603050405020304" pitchFamily="18" charset="0"/>
              </a:rPr>
              <a:t>особенно¬сти</a:t>
            </a:r>
            <a:r>
              <a:rPr lang="ru-RU" sz="2000" dirty="0" smtClean="0">
                <a:latin typeface="Times New Roman" panose="02020603050405020304" pitchFamily="18" charset="0"/>
                <a:cs typeface="Times New Roman" panose="02020603050405020304" pitchFamily="18" charset="0"/>
              </a:rPr>
              <a:t> протекания психических процессов, детерминированных условиями внешней среды и особенностями личности.</a:t>
            </a:r>
          </a:p>
          <a:p>
            <a:pPr algn="just"/>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990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7786747"/>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Постановка проблемы психологических состояний в спортивной деятельности имеет большое практическое значение. Успех в поединке зависит от учета не только личности спортсмена, но и его временных психических состояний.</a:t>
            </a:r>
          </a:p>
          <a:p>
            <a:pPr algn="just"/>
            <a:r>
              <a:rPr lang="ru-RU" sz="2000" dirty="0" smtClean="0">
                <a:latin typeface="Times New Roman" panose="02020603050405020304" pitchFamily="18" charset="0"/>
                <a:cs typeface="Times New Roman" panose="02020603050405020304" pitchFamily="18" charset="0"/>
              </a:rPr>
              <a:t>До последнего времени подавляющее большинство исследований психических состояний в спорте относилось к предстартовому периоду. Первые описания и классификации стартовых состояний имеют более короткий срок жизни (Пуни А.Ц., Черникова О.А.).</a:t>
            </a:r>
          </a:p>
          <a:p>
            <a:pPr algn="just"/>
            <a:r>
              <a:rPr lang="ru-RU" sz="2000" dirty="0" smtClean="0">
                <a:latin typeface="Times New Roman" panose="02020603050405020304" pitchFamily="18" charset="0"/>
                <a:cs typeface="Times New Roman" panose="02020603050405020304" pitchFamily="18" charset="0"/>
              </a:rPr>
              <a:t>Практика спорта вызывает необходимость теоретического анализа этих состояний и, прежде всего, их классификации.</a:t>
            </a:r>
          </a:p>
          <a:p>
            <a:pPr algn="just"/>
            <a:r>
              <a:rPr lang="ru-RU" sz="2000" dirty="0" smtClean="0">
                <a:latin typeface="Times New Roman" panose="02020603050405020304" pitchFamily="18" charset="0"/>
                <a:cs typeface="Times New Roman" panose="02020603050405020304" pitchFamily="18" charset="0"/>
              </a:rPr>
              <a:t>Необходимо остановиться на самом понятии «психическое состояние». На наш взгляд, классифицировать психические состояния возможно только в зависимости от деятельности, которую они сопровождают. При анализе следует учитывать:</a:t>
            </a:r>
          </a:p>
          <a:p>
            <a:pPr algn="just"/>
            <a:r>
              <a:rPr lang="ru-RU" sz="2000" dirty="0" smtClean="0">
                <a:latin typeface="Times New Roman" panose="02020603050405020304" pitchFamily="18" charset="0"/>
                <a:cs typeface="Times New Roman" panose="02020603050405020304" pitchFamily="18" charset="0"/>
              </a:rPr>
              <a:t>1.  Состояние личностные и ситуативные.</a:t>
            </a:r>
          </a:p>
          <a:p>
            <a:pPr algn="just"/>
            <a:r>
              <a:rPr lang="ru-RU" sz="2000" dirty="0" smtClean="0">
                <a:latin typeface="Times New Roman" panose="02020603050405020304" pitchFamily="18" charset="0"/>
                <a:cs typeface="Times New Roman" panose="02020603050405020304" pitchFamily="18" charset="0"/>
              </a:rPr>
              <a:t>2.  Состояния глубокие и поверхностные.</a:t>
            </a:r>
          </a:p>
          <a:p>
            <a:pPr algn="just"/>
            <a:r>
              <a:rPr lang="ru-RU" sz="2000" dirty="0" smtClean="0">
                <a:latin typeface="Times New Roman" panose="02020603050405020304" pitchFamily="18" charset="0"/>
                <a:cs typeface="Times New Roman" panose="02020603050405020304" pitchFamily="18" charset="0"/>
              </a:rPr>
              <a:t>3.  Состояния положительные или отрицательные.</a:t>
            </a:r>
          </a:p>
          <a:p>
            <a:pPr algn="just"/>
            <a:r>
              <a:rPr lang="ru-RU" sz="2000" dirty="0" smtClean="0">
                <a:latin typeface="Times New Roman" panose="02020603050405020304" pitchFamily="18" charset="0"/>
                <a:cs typeface="Times New Roman" panose="02020603050405020304" pitchFamily="18" charset="0"/>
              </a:rPr>
              <a:t>4.  Состояния продолжительные и краткие.</a:t>
            </a:r>
          </a:p>
          <a:p>
            <a:pPr algn="just"/>
            <a:r>
              <a:rPr lang="ru-RU" sz="2000" dirty="0" smtClean="0">
                <a:latin typeface="Times New Roman" panose="02020603050405020304" pitchFamily="18" charset="0"/>
                <a:cs typeface="Times New Roman" panose="02020603050405020304" pitchFamily="18" charset="0"/>
              </a:rPr>
              <a:t>5.  Состояния более и менее осознанные. Имеющаяся классификация предстартовых состояний</a:t>
            </a:r>
          </a:p>
          <a:p>
            <a:pPr algn="just"/>
            <a:r>
              <a:rPr lang="ru-RU" sz="2000" dirty="0" smtClean="0">
                <a:latin typeface="Times New Roman" panose="02020603050405020304" pitchFamily="18" charset="0"/>
                <a:cs typeface="Times New Roman" panose="02020603050405020304" pitchFamily="18" charset="0"/>
              </a:rPr>
              <a:t>учитывает только предшествующие спортивной деятельности состояния. Что касается состояний, характерных для непосредственной спортивной деятельности (условно названных «игровыми»), то, безусловно, при классификации они должны быть разграничены с учетом особенностей предшествующих им предстартовых состояний.</a:t>
            </a:r>
          </a:p>
          <a:p>
            <a:pPr algn="just"/>
            <a:r>
              <a:rPr lang="ru-RU" sz="2000" dirty="0" smtClean="0">
                <a:latin typeface="Times New Roman" panose="02020603050405020304" pitchFamily="18" charset="0"/>
                <a:cs typeface="Times New Roman" panose="02020603050405020304" pitchFamily="18" charset="0"/>
              </a:rPr>
              <a:t>Неблагоприятные состояния нарушают оптимальное течение психических функций, формируют отрицательные, не адекватные социальным требованиям особенности и свойства личности спортсмена, ухудшают результативность действий, разрушают спортивную форму, ослабляют психическое и физическое здоровье.</a:t>
            </a:r>
          </a:p>
          <a:p>
            <a:pPr algn="just"/>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30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863417"/>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К неблагоприятным относятся состояния:</a:t>
            </a:r>
          </a:p>
          <a:p>
            <a:pPr algn="just"/>
            <a:r>
              <a:rPr lang="ru-RU" sz="2000" dirty="0" smtClean="0">
                <a:latin typeface="Times New Roman" panose="02020603050405020304" pitchFamily="18" charset="0"/>
                <a:cs typeface="Times New Roman" panose="02020603050405020304" pitchFamily="18" charset="0"/>
              </a:rPr>
              <a:t>• связанные с отрицательными асоциальными по своей направленности чертами характера и свойствами личности, навязчивые и устойчивые по своим проявлениям (например, зазнайство);</a:t>
            </a:r>
          </a:p>
          <a:p>
            <a:pPr algn="just"/>
            <a:r>
              <a:rPr lang="ru-RU" sz="2000" dirty="0" smtClean="0">
                <a:latin typeface="Times New Roman" panose="02020603050405020304" pitchFamily="18" charset="0"/>
                <a:cs typeface="Times New Roman" panose="02020603050405020304" pitchFamily="18" charset="0"/>
              </a:rPr>
              <a:t>• снижающие результаты общественно значимой спортивной деятельности астенические или пассивные эмоции, например самоуспокоенность, апатия;</a:t>
            </a:r>
          </a:p>
          <a:p>
            <a:pPr algn="just"/>
            <a:r>
              <a:rPr lang="ru-RU" sz="2000" dirty="0" smtClean="0">
                <a:latin typeface="Times New Roman" panose="02020603050405020304" pitchFamily="18" charset="0"/>
                <a:cs typeface="Times New Roman" panose="02020603050405020304" pitchFamily="18" charset="0"/>
              </a:rPr>
              <a:t>• отвлекающие от основной спортивной задачи, направленные на посторонние объекты, имеющие активный характер, но уводящие от выполнения основной деятельности, например те или другие заботы, восторг, гнев, вызванные личными отношениями;</a:t>
            </a:r>
          </a:p>
          <a:p>
            <a:pPr algn="just"/>
            <a:r>
              <a:rPr lang="ru-RU" sz="2000" dirty="0" smtClean="0">
                <a:latin typeface="Times New Roman" panose="02020603050405020304" pitchFamily="18" charset="0"/>
                <a:cs typeface="Times New Roman" panose="02020603050405020304" pitchFamily="18" charset="0"/>
              </a:rPr>
              <a:t>•  неблагоприятно влияющие на физическое и психическое здоровье (</a:t>
            </a:r>
            <a:r>
              <a:rPr lang="ru-RU" sz="2000" dirty="0" err="1" smtClean="0">
                <a:latin typeface="Times New Roman" panose="02020603050405020304" pitchFamily="18" charset="0"/>
                <a:cs typeface="Times New Roman" panose="02020603050405020304" pitchFamily="18" charset="0"/>
              </a:rPr>
              <a:t>невротизирующие</a:t>
            </a:r>
            <a:r>
              <a:rPr lang="ru-RU" sz="2000" dirty="0" smtClean="0">
                <a:latin typeface="Times New Roman" panose="02020603050405020304" pitchFamily="18" charset="0"/>
                <a:cs typeface="Times New Roman" panose="02020603050405020304" pitchFamily="18" charset="0"/>
              </a:rPr>
              <a:t> психику, вызывающие грубое нарушение функций внутренних органов, ослабляющие защитные силы организма).</a:t>
            </a:r>
          </a:p>
          <a:p>
            <a:pPr algn="just"/>
            <a:r>
              <a:rPr lang="ru-RU" sz="2000" dirty="0" smtClean="0">
                <a:latin typeface="Times New Roman" panose="02020603050405020304" pitchFamily="18" charset="0"/>
                <a:cs typeface="Times New Roman" panose="02020603050405020304" pitchFamily="18" charset="0"/>
              </a:rPr>
              <a:t>2. Классификация неблагоприятных психических состояний спортсменов</a:t>
            </a:r>
          </a:p>
          <a:p>
            <a:pPr algn="just"/>
            <a:r>
              <a:rPr lang="ru-RU" sz="2000" dirty="0" smtClean="0">
                <a:latin typeface="Times New Roman" panose="02020603050405020304" pitchFamily="18" charset="0"/>
                <a:cs typeface="Times New Roman" panose="02020603050405020304" pitchFamily="18" charset="0"/>
              </a:rPr>
              <a:t>Психическое состояние спортсмена, которое он переживает до начала соревнования, выражается в отношении к предстоящей борьбе, в оценке своих возможностей, в усилении процессов возбуждения, в изменении психических процессов, связанных с приемом и переработкой поступающей информации. В тренировочной и соревновательной деятельности могут возникать различные психические состояния, вызывающие неоднозначные изменения в организме и по-разному влияющие на деятельность спортсмена. Наиболее распространенными считаются следующие психические состояния.</a:t>
            </a:r>
          </a:p>
          <a:p>
            <a:pPr algn="just"/>
            <a:r>
              <a:rPr lang="ru-RU" sz="2000" dirty="0" smtClean="0">
                <a:latin typeface="Times New Roman" panose="02020603050405020304" pitchFamily="18" charset="0"/>
                <a:cs typeface="Times New Roman" panose="02020603050405020304" pitchFamily="18" charset="0"/>
              </a:rPr>
              <a:t>•  Состояние тревожности - это наиболее распространенное состояние у спортсменов перед стартом и перед впервые выполняемым сложным упражнением. Оно возникает у спортсмена перед стартом, результаты которого для него значимы, но исход неизвестен. Симптомы состояния тревожности следующие: сомнение в будущих результатах, замедление двигательных реакций, нарушение дыхательного цикла, уменьшение объема и частоты дыхательных движений. Состояние тревожности усугубляется неуверенностью спортсмена.</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1174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171194"/>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  Состояние страха. Это состояние возникает перед выполнением опасных спортивных упражнений (возможность срыва и получения травмы) и перед встречей с сильным соперником (бокс, борьба и т.п.). Симптомы состояния страха следующие: увеличение частоты сердечных сокращений, побледнение или покраснение кожных покровов, расширение зрачков, оцепенение, дрожь, заторможенность. Следует иметь в виду, что на протекание состояния страха и на его симптомы влияют личностные особенности спортсмена (свойства нервной системы, волевые качества).</a:t>
            </a:r>
          </a:p>
          <a:p>
            <a:pPr algn="just"/>
            <a:r>
              <a:rPr lang="ru-RU" sz="2000" dirty="0" smtClean="0">
                <a:latin typeface="Times New Roman" panose="02020603050405020304" pitchFamily="18" charset="0"/>
                <a:cs typeface="Times New Roman" panose="02020603050405020304" pitchFamily="18" charset="0"/>
              </a:rPr>
              <a:t>•  Состояние </a:t>
            </a:r>
            <a:r>
              <a:rPr lang="ru-RU" sz="2000" dirty="0" err="1" smtClean="0">
                <a:latin typeface="Times New Roman" panose="02020603050405020304" pitchFamily="18" charset="0"/>
                <a:cs typeface="Times New Roman" panose="02020603050405020304" pitchFamily="18" charset="0"/>
              </a:rPr>
              <a:t>монотонии</a:t>
            </a:r>
            <a:r>
              <a:rPr lang="ru-RU" sz="2000" dirty="0" smtClean="0">
                <a:latin typeface="Times New Roman" panose="02020603050405020304" pitchFamily="18" charset="0"/>
                <a:cs typeface="Times New Roman" panose="02020603050405020304" pitchFamily="18" charset="0"/>
              </a:rPr>
              <a:t> наиболее характерно для марафонцев, лыжников, конькобежцев, гребцов, штангистов, велосипедистов и др. Для состояния </a:t>
            </a:r>
            <a:r>
              <a:rPr lang="ru-RU" sz="2000" dirty="0" err="1" smtClean="0">
                <a:latin typeface="Times New Roman" panose="02020603050405020304" pitchFamily="18" charset="0"/>
                <a:cs typeface="Times New Roman" panose="02020603050405020304" pitchFamily="18" charset="0"/>
              </a:rPr>
              <a:t>монотонии</a:t>
            </a:r>
            <a:r>
              <a:rPr lang="ru-RU" sz="2000" dirty="0" smtClean="0">
                <a:latin typeface="Times New Roman" panose="02020603050405020304" pitchFamily="18" charset="0"/>
                <a:cs typeface="Times New Roman" panose="02020603050405020304" pitchFamily="18" charset="0"/>
              </a:rPr>
              <a:t> характерно: падение интереса к тренировочной работе, преждевременная усталость, ослабление внимания, чувство неудовлетворенности, сонливость, увеличение времени сложной реакции, реагирование на ложные выпады противника, укорочение времени простой реакции.</a:t>
            </a:r>
          </a:p>
          <a:p>
            <a:pPr algn="just"/>
            <a:r>
              <a:rPr lang="ru-RU" sz="2000" dirty="0" smtClean="0">
                <a:latin typeface="Times New Roman" panose="02020603050405020304" pitchFamily="18" charset="0"/>
                <a:cs typeface="Times New Roman" panose="02020603050405020304" pitchFamily="18" charset="0"/>
              </a:rPr>
              <a:t>•  Состояние психического пресыщения. Это состояние, как правило, появляется вслед за монотонней, но может возникать и самостоятельно. К симптомам этого состояния относятся: возбужденность, раздражительность, отвращение к выполняемой работе, укорочение времени сложной реакции, снижение частоты сердечных сокращений, дыхания, вентиляции легких и </a:t>
            </a:r>
            <a:r>
              <a:rPr lang="ru-RU" sz="2000" dirty="0" err="1" smtClean="0">
                <a:latin typeface="Times New Roman" panose="02020603050405020304" pitchFamily="18" charset="0"/>
                <a:cs typeface="Times New Roman" panose="02020603050405020304" pitchFamily="18" charset="0"/>
              </a:rPr>
              <a:t>энерготрат</a:t>
            </a:r>
            <a:r>
              <a:rPr lang="ru-RU" sz="2000" dirty="0" smtClean="0">
                <a:latin typeface="Times New Roman" panose="02020603050405020304" pitchFamily="18" charset="0"/>
                <a:cs typeface="Times New Roman" panose="02020603050405020304" pitchFamily="18" charset="0"/>
              </a:rPr>
              <a:t>.</a:t>
            </a:r>
          </a:p>
          <a:p>
            <a:pPr algn="just"/>
            <a:r>
              <a:rPr lang="ru-RU" sz="2000" dirty="0" smtClean="0">
                <a:latin typeface="Times New Roman" panose="02020603050405020304" pitchFamily="18" charset="0"/>
                <a:cs typeface="Times New Roman" panose="02020603050405020304" pitchFamily="18" charset="0"/>
              </a:rPr>
              <a:t>•  Состояние стресса. Стресс, вызванный участием спортсмена в соревнованиях, - это целостное психофизиологическое состояние личности, возникающее в трудной ситуации, связанное с активным положительным отношением к выполняемой   деятельности,   характеризуется   сознательной ответственностью и сопровождается неспецифическими вегетативными и эмоциональными изменениями. В состоянии стресса могут появляться как положительные, так и отрицательные сдвиги в выполняемой деятельности. Динамика состояния стресса обусловлена свойствами нервной системы. Уровень достижений спортсмена в состоянии стресса определяется степенью развития стресса и силой нервной системы.</a:t>
            </a:r>
          </a:p>
          <a:p>
            <a:pPr algn="just"/>
            <a:r>
              <a:rPr lang="ru-RU" sz="2000" dirty="0" smtClean="0">
                <a:latin typeface="Times New Roman" panose="02020603050405020304" pitchFamily="18" charset="0"/>
                <a:cs typeface="Times New Roman" panose="02020603050405020304" pitchFamily="18" charset="0"/>
              </a:rPr>
              <a:t>В динамике стресса выделяется три стадии его развития (Г. </a:t>
            </a:r>
            <a:r>
              <a:rPr lang="ru-RU" sz="2000" dirty="0" err="1" smtClean="0">
                <a:latin typeface="Times New Roman" panose="02020603050405020304" pitchFamily="18" charset="0"/>
                <a:cs typeface="Times New Roman" panose="02020603050405020304" pitchFamily="18" charset="0"/>
              </a:rPr>
              <a:t>Селье</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5667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Стадия тревожности характеризуется тем, что под воздействием психотравмирующих факторов у человека возникает беспокойство, тревога, перестраиваются физиологические функции организма (ЧСС, дыхание, артериальное давление). Снижается сопротивляемость организма. Затем постепенно начинается мобилизация внутренних адаптационных резервов, защитных сил, раскрываются дополнительные возможности, активизируются психические процессы. За счет этого до определенного предела повышается эффективность деятельности.</a:t>
            </a:r>
          </a:p>
          <a:p>
            <a:pPr algn="just"/>
            <a:r>
              <a:rPr lang="ru-RU" dirty="0" smtClean="0">
                <a:latin typeface="Times New Roman" panose="02020603050405020304" pitchFamily="18" charset="0"/>
                <a:cs typeface="Times New Roman" panose="02020603050405020304" pitchFamily="18" charset="0"/>
              </a:rPr>
              <a:t>•  Стадия сопротивления следует за стадией тревожности. Организм человека, его психика перестраиваются, </a:t>
            </a:r>
            <a:r>
              <a:rPr lang="ru-RU" dirty="0" err="1" smtClean="0">
                <a:latin typeface="Times New Roman" panose="02020603050405020304" pitchFamily="18" charset="0"/>
                <a:cs typeface="Times New Roman" panose="02020603050405020304" pitchFamily="18" charset="0"/>
              </a:rPr>
              <a:t>приспо¬сабливаются</a:t>
            </a:r>
            <a:r>
              <a:rPr lang="ru-RU" dirty="0" smtClean="0">
                <a:latin typeface="Times New Roman" panose="02020603050405020304" pitchFamily="18" charset="0"/>
                <a:cs typeface="Times New Roman" panose="02020603050405020304" pitchFamily="18" charset="0"/>
              </a:rPr>
              <a:t>, адаптируются к новым условиям деятельности, активно расходуя внутренние ресурсы. После </a:t>
            </a:r>
            <a:r>
              <a:rPr lang="ru-RU" dirty="0" err="1" smtClean="0">
                <a:latin typeface="Times New Roman" panose="02020603050405020304" pitchFamily="18" charset="0"/>
                <a:cs typeface="Times New Roman" panose="02020603050405020304" pitchFamily="18" charset="0"/>
              </a:rPr>
              <a:t>относитель¬ной</a:t>
            </a:r>
            <a:r>
              <a:rPr lang="ru-RU" dirty="0" smtClean="0">
                <a:latin typeface="Times New Roman" panose="02020603050405020304" pitchFamily="18" charset="0"/>
                <a:cs typeface="Times New Roman" panose="02020603050405020304" pitchFamily="18" charset="0"/>
              </a:rPr>
              <a:t> стабилизации в результате продолжающегося воздействия экстремальной ситуации наступает ослабление </a:t>
            </a:r>
            <a:r>
              <a:rPr lang="ru-RU" dirty="0" err="1" smtClean="0">
                <a:latin typeface="Times New Roman" panose="02020603050405020304" pitchFamily="18" charset="0"/>
                <a:cs typeface="Times New Roman" panose="02020603050405020304" pitchFamily="18" charset="0"/>
              </a:rPr>
              <a:t>орга¬низма</a:t>
            </a:r>
            <a:r>
              <a:rPr lang="ru-RU" dirty="0" smtClean="0">
                <a:latin typeface="Times New Roman" panose="02020603050405020304" pitchFamily="18" charset="0"/>
                <a:cs typeface="Times New Roman" panose="02020603050405020304" pitchFamily="18" charset="0"/>
              </a:rPr>
              <a:t>, снижается работоспособность и начинается спад.</a:t>
            </a:r>
          </a:p>
          <a:p>
            <a:pPr algn="just"/>
            <a:r>
              <a:rPr lang="ru-RU" dirty="0" smtClean="0">
                <a:latin typeface="Times New Roman" panose="02020603050405020304" pitchFamily="18" charset="0"/>
                <a:cs typeface="Times New Roman" panose="02020603050405020304" pitchFamily="18" charset="0"/>
              </a:rPr>
              <a:t>•  Стадия истощения характеризуется истощением «адаптационной энергии», приводящим к дезорганизации </a:t>
            </a:r>
            <a:r>
              <a:rPr lang="ru-RU" dirty="0" err="1" smtClean="0">
                <a:latin typeface="Times New Roman" panose="02020603050405020304" pitchFamily="18" charset="0"/>
                <a:cs typeface="Times New Roman" panose="02020603050405020304" pitchFamily="18" charset="0"/>
              </a:rPr>
              <a:t>деятель¬ности</a:t>
            </a:r>
            <a:r>
              <a:rPr lang="ru-RU" dirty="0" smtClean="0">
                <a:latin typeface="Times New Roman" panose="02020603050405020304" pitchFamily="18" charset="0"/>
                <a:cs typeface="Times New Roman" panose="02020603050405020304" pitchFamily="18" charset="0"/>
              </a:rPr>
              <a:t>, нервно-эмоциональному срыву. Признаки этой стадии следующие: ослабление физической и волевой активности, притупление психических процессов (мышления, восприятия, памяти, внимания), заторможенность в принятии решений, беспричинное раздражение и т.п.</a:t>
            </a:r>
          </a:p>
          <a:p>
            <a:pPr algn="just"/>
            <a:r>
              <a:rPr lang="ru-RU" dirty="0" smtClean="0">
                <a:latin typeface="Times New Roman" panose="02020603050405020304" pitchFamily="18" charset="0"/>
                <a:cs typeface="Times New Roman" panose="02020603050405020304" pitchFamily="18" charset="0"/>
              </a:rPr>
              <a:t>•  Состояние неуверенности в успешном выступлении является результатом оценки спортсменом предстоящей соревновательной ситуации. Если спортсмен уверен в успешном выступлении на соревновании, то запланированный им результат, как правило, достигается. Состояние неуверенности (низкой уверенности) отрицательно сказывается на предстоящей деятельности, запланированный результат не достигается.</a:t>
            </a:r>
          </a:p>
          <a:p>
            <a:pPr algn="just"/>
            <a:r>
              <a:rPr lang="ru-RU" dirty="0" smtClean="0">
                <a:latin typeface="Times New Roman" panose="02020603050405020304" pitchFamily="18" charset="0"/>
                <a:cs typeface="Times New Roman" panose="02020603050405020304" pitchFamily="18" charset="0"/>
              </a:rPr>
              <a:t>•  Состояние фрустрации - это состояние человека, выражающееся в характерных особенностях переживания и поведения, вызываемое объективно не преодолимыми трудностями, возникающими на пути к достижению цели (Н.Д. Левитов, 1967). Подобное состояние возникает в спорте довольно часто, когда физическое, социальное воображаемое препятствие мешает действию, направленному на достижение цели или прерывает его. Г. </a:t>
            </a:r>
            <a:r>
              <a:rPr lang="ru-RU" dirty="0" err="1" smtClean="0">
                <a:latin typeface="Times New Roman" panose="02020603050405020304" pitchFamily="18" charset="0"/>
                <a:cs typeface="Times New Roman" panose="02020603050405020304" pitchFamily="18" charset="0"/>
              </a:rPr>
              <a:t>Селье</a:t>
            </a:r>
            <a:r>
              <a:rPr lang="ru-RU" dirty="0" smtClean="0">
                <a:latin typeface="Times New Roman" panose="02020603050405020304" pitchFamily="18" charset="0"/>
                <a:cs typeface="Times New Roman" panose="02020603050405020304" pitchFamily="18" charset="0"/>
              </a:rPr>
              <a:t> назвал фрустрацию «стрессом рухнувшей надежды».</a:t>
            </a:r>
          </a:p>
          <a:p>
            <a:pPr algn="just"/>
            <a:r>
              <a:rPr lang="ru-RU" dirty="0" smtClean="0">
                <a:latin typeface="Times New Roman" panose="02020603050405020304" pitchFamily="18" charset="0"/>
                <a:cs typeface="Times New Roman" panose="02020603050405020304" pitchFamily="18" charset="0"/>
              </a:rPr>
              <a:t>Состояние фрустрации рассматривается не только как негативное явление. В поведении многих людей она имеет и конструктивную роль, способствуя достижению цели. Благодаря ее воздействию на психику человека в мотивационной сфере личности нередко доминирующее значение мотивы достижения.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2743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Конструктивное воздействие фрустрации на человека проявляется в следующем. Происходит интенсификация усилий на пути к достижению цели. У многих людей чем более сложные возникают препятствия, тем активнее происходит мобилизация внутренних резервов для их преодоления. Может происходить замена средств достижения цели и пересмотр предыдущих действий, переоценка всей ситуации, замена цели.</a:t>
            </a:r>
          </a:p>
          <a:p>
            <a:pPr algn="just"/>
            <a:r>
              <a:rPr lang="ru-RU" dirty="0" smtClean="0">
                <a:latin typeface="Times New Roman" panose="02020603050405020304" pitchFamily="18" charset="0"/>
                <a:cs typeface="Times New Roman" panose="02020603050405020304" pitchFamily="18" charset="0"/>
              </a:rPr>
              <a:t>При низком уровне (пороге) сопротивляемости (толерантности) к фрустрации может появиться ее деструктивное воздействие на личность, заключающееся в следующем:</a:t>
            </a:r>
          </a:p>
          <a:p>
            <a:pPr algn="just"/>
            <a:r>
              <a:rPr lang="ru-RU" dirty="0" smtClean="0">
                <a:latin typeface="Times New Roman" panose="02020603050405020304" pitchFamily="18" charset="0"/>
                <a:cs typeface="Times New Roman" panose="02020603050405020304" pitchFamily="18" charset="0"/>
              </a:rPr>
              <a:t>-  нарушение тонкой координации;</a:t>
            </a:r>
          </a:p>
          <a:p>
            <a:pPr algn="just"/>
            <a:r>
              <a:rPr lang="ru-RU" dirty="0" smtClean="0">
                <a:latin typeface="Times New Roman" panose="02020603050405020304" pitchFamily="18" charset="0"/>
                <a:cs typeface="Times New Roman" panose="02020603050405020304" pitchFamily="18" charset="0"/>
              </a:rPr>
              <a:t>-  когнитивная ограниченность, из-за которой субъект не видит альтернативных путей или другой цели;</a:t>
            </a:r>
          </a:p>
          <a:p>
            <a:pPr algn="just"/>
            <a:r>
              <a:rPr lang="ru-RU" dirty="0" smtClean="0">
                <a:latin typeface="Times New Roman" panose="02020603050405020304" pitchFamily="18" charset="0"/>
                <a:cs typeface="Times New Roman" panose="02020603050405020304" pitchFamily="18" charset="0"/>
              </a:rPr>
              <a:t>-  эмоциональное возбуждение с частичной утратой контроля над собой и ситуацией.</a:t>
            </a:r>
          </a:p>
          <a:p>
            <a:pPr algn="just"/>
            <a:r>
              <a:rPr lang="ru-RU" dirty="0" smtClean="0">
                <a:latin typeface="Times New Roman" panose="02020603050405020304" pitchFamily="18" charset="0"/>
                <a:cs typeface="Times New Roman" panose="02020603050405020304" pitchFamily="18" charset="0"/>
              </a:rPr>
              <a:t>С усилением фрустрации происходит генерализация агрессии, усиливается расплывчатость и неуловимость ее источника, проявляются импульсивность и беспорядочные действия.</a:t>
            </a:r>
          </a:p>
          <a:p>
            <a:pPr algn="just"/>
            <a:r>
              <a:rPr lang="ru-RU" dirty="0" smtClean="0">
                <a:latin typeface="Times New Roman" panose="02020603050405020304" pitchFamily="18" charset="0"/>
                <a:cs typeface="Times New Roman" panose="02020603050405020304" pitchFamily="18" charset="0"/>
              </a:rPr>
              <a:t>Действия агрессивного характера, связанные с фрустрацией, чаще наблюдаются у невоспитанных людей, несдержанных, грубых, </a:t>
            </a:r>
            <a:r>
              <a:rPr lang="ru-RU" dirty="0" err="1" smtClean="0">
                <a:latin typeface="Times New Roman" panose="02020603050405020304" pitchFamily="18" charset="0"/>
                <a:cs typeface="Times New Roman" panose="02020603050405020304" pitchFamily="18" charset="0"/>
              </a:rPr>
              <a:t>психопатизированных</a:t>
            </a:r>
            <a:r>
              <a:rPr lang="ru-RU" dirty="0" smtClean="0">
                <a:latin typeface="Times New Roman" panose="02020603050405020304" pitchFamily="18" charset="0"/>
                <a:cs typeface="Times New Roman" panose="02020603050405020304" pitchFamily="18" charset="0"/>
              </a:rPr>
              <a:t>. Депрессивные реакции при фрустрации более распространены у лиц невротического склада, неуверенных в себе, тревожно-мнительных.</a:t>
            </a:r>
          </a:p>
          <a:p>
            <a:pPr algn="just"/>
            <a:r>
              <a:rPr lang="ru-RU" dirty="0" smtClean="0">
                <a:latin typeface="Times New Roman" panose="02020603050405020304" pitchFamily="18" charset="0"/>
                <a:cs typeface="Times New Roman" panose="02020603050405020304" pitchFamily="18" charset="0"/>
              </a:rPr>
              <a:t>Состояние фрустрации в спорте возникает после неудачного действия спортсмена, при котором мотив остается неудовлетворенным. Это состояние возникает при ожидании спортсменом успеха в деятельности, если успех не достигается. Фрустрация может приводить к следующим формам поведения спортсмена:</a:t>
            </a:r>
          </a:p>
          <a:p>
            <a:pPr algn="just"/>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экстрanyнитивная</a:t>
            </a:r>
            <a:r>
              <a:rPr lang="ru-RU" dirty="0" smtClean="0">
                <a:latin typeface="Times New Roman" panose="02020603050405020304" pitchFamily="18" charset="0"/>
                <a:cs typeface="Times New Roman" panose="02020603050405020304" pitchFamily="18" charset="0"/>
              </a:rPr>
              <a:t> форма характеризуется раздражительностью, повышенной чувствительностью, досадой, озлобленностью, упрямством, стремлением к достижению поставленной цели;</a:t>
            </a:r>
          </a:p>
          <a:p>
            <a:pPr algn="just"/>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интрапунитивная</a:t>
            </a:r>
            <a:r>
              <a:rPr lang="ru-RU" dirty="0" smtClean="0">
                <a:latin typeface="Times New Roman" panose="02020603050405020304" pitchFamily="18" charset="0"/>
                <a:cs typeface="Times New Roman" panose="02020603050405020304" pitchFamily="18" charset="0"/>
              </a:rPr>
              <a:t> форма характеризуется тревожностью, обвинением самого себя в неудачах;</a:t>
            </a:r>
          </a:p>
          <a:p>
            <a:pPr algn="just"/>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импунитивная</a:t>
            </a:r>
            <a:r>
              <a:rPr lang="ru-RU" dirty="0" smtClean="0">
                <a:latin typeface="Times New Roman" panose="02020603050405020304" pitchFamily="18" charset="0"/>
                <a:cs typeface="Times New Roman" panose="02020603050405020304" pitchFamily="18" charset="0"/>
              </a:rPr>
              <a:t> форма характерна тем, что создавшаяся ситуация рассматривается спортсменом как малозначащая для него, исправимая в будущем, и спортсмен не заостряет на ней внимание.</a:t>
            </a:r>
          </a:p>
          <a:p>
            <a:pPr algn="just"/>
            <a:r>
              <a:rPr lang="ru-RU" dirty="0" smtClean="0">
                <a:latin typeface="Times New Roman" panose="02020603050405020304" pitchFamily="18" charset="0"/>
                <a:cs typeface="Times New Roman" panose="02020603050405020304" pitchFamily="18" charset="0"/>
              </a:rPr>
              <a:t>3. Рекомендации тренерам и спортсменам</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21416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27</TotalTime>
  <Words>2582</Words>
  <Application>Microsoft Office PowerPoint</Application>
  <PresentationFormat>Широкоэкранный</PresentationFormat>
  <Paragraphs>101</Paragraphs>
  <Slides>12</Slides>
  <Notes>3</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Calibri</vt:lpstr>
      <vt:lpstr>Times New Roman</vt:lpstr>
      <vt:lpstr>Tw Cen MT</vt:lpstr>
      <vt:lpstr>Tw Cen MT Condensed</vt:lpstr>
      <vt:lpstr>Wingdings 3</vt:lpstr>
      <vt:lpstr>Интеграл</vt:lpstr>
      <vt:lpstr>Актуальные  проблемы   психологии спорта   в системе научных знаний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Физическая культура в системе                     гуманитарного образования студентов </dc:title>
  <dc:creator>usewr</dc:creator>
  <cp:lastModifiedBy>usewr</cp:lastModifiedBy>
  <cp:revision>4</cp:revision>
  <dcterms:created xsi:type="dcterms:W3CDTF">2020-10-29T08:41:39Z</dcterms:created>
  <dcterms:modified xsi:type="dcterms:W3CDTF">2020-10-29T09:08:40Z</dcterms:modified>
</cp:coreProperties>
</file>